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embeddedFontLst>
    <p:embeddedFont>
      <p:font typeface="나눔스퀘어 Bold" panose="020B0600000101010101" pitchFamily="50" charset="-127"/>
      <p:bold r:id="rId8"/>
    </p:embeddedFont>
    <p:embeddedFont>
      <p:font typeface="나눔스퀘어 ExtraBold" panose="020B0600000101010101" pitchFamily="50" charset="-127"/>
      <p:bold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27ED7-8F78-4442-0B73-A6CAE8F49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2256D7-3627-F26B-E797-7E9DC3C9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D6650-946D-4088-9094-9DB147CD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0B912-F28F-B28D-1670-92D033B5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74DF8-EC0B-BC72-B4B3-ED770E9A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9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0490E-9114-CCA2-BB3B-E2D4BE36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48FF5-015F-9277-E72F-DFAF33F0E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9D258-1A42-B11A-1379-61CA94BC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4C84B-9E18-6F5F-D8D8-6C859053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46D1A1-E300-85FE-72FC-A1C7226C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7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19A8DA-CC45-9EE8-3A35-398E3394D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66675B-164D-3516-8A28-8C257D44F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3A0227-D0C4-3330-B29B-A975C5FB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5D0D4-F8C1-E0AC-CDB7-8C7780A1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A2C35A-9D0D-2CE0-7A4D-D6DD42A6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6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6C7B6-A1A8-5A1F-A8A1-C0CFF19F6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A475C9-6F04-5890-9068-A579CFB98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67285-405E-FC1E-6F95-B783100D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697F16-2AB9-0E1D-6037-3DE45214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F923E-53EF-73E5-4459-2C4AD9E1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5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CF15E-F3E8-6887-1D6F-B18820F2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51062A-D65A-8642-D495-CB3ABA345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81046-3233-425C-2853-934C8FF9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0567-DD8F-C36A-9547-08DBE284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1A145-7AAD-F630-AA38-0E2D9BCA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95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7D3CA-E72D-64AF-0DF3-484E30A9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159D3-9C9B-B64A-E14A-23933545D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1CE173-CB68-3AF8-5949-89627F4C4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917B94-0D13-C00D-3714-485C1100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31B2A-0CE6-DBAF-CA11-F7BAF72A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FD3B4-9B79-00B0-83C2-E9A2A3DE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9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D292E-B70E-21FB-48AB-848D440B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F7AE-DF8A-D4F5-0B0C-ED60FE9C6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30742A-9C0E-DD3A-90B9-C06C05BAC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323527-EC0D-9EC7-CC6C-8CF7299F0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4B8C6-443C-6E7A-1196-0384EAE12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097D89-78DF-8B31-42F6-F6E28FB98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54F937-0277-43F9-BFAC-055CACC9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883F4B-C953-C571-7FDA-AB7024F6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70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8E20B-F2BA-B89E-5253-1751D1DD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54CC3B-30EE-CEF1-FDFC-734ED35C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F0050-3707-2AA7-76C6-173F1C05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3F71DA-018B-70D9-C03F-E89CFBA8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64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01707E-C375-6645-0EAE-CED23CC1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0E84E1-486F-DBAA-921A-EA2494F8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E0ED38-28C6-95AE-D49D-49264F8B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31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B89F5-8933-4EA6-1CB7-53F442C9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80E0E-9BE7-68DE-4E87-99B55D026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759D39-FBC4-6D38-C618-0CD07F8CB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6822F-2C1A-2A88-D99D-424D2821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2C059B-0ABB-FC87-DE95-5EB4AE6A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EBE602-C40C-E9D9-6F83-6404B207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5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2B0AE-BAE1-0A53-89C8-C6732DAF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ED0D64-45C1-6B1E-4855-FA626E5C0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4D8F2C-38FD-3FFC-36C4-856A84F97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2D3DA-D374-ECDC-CE0C-06C9C936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9E4E9C-FBFD-3F1C-C233-BF5AABF8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8955B3-EAB2-417A-4115-95573669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1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3F10AA-FD1C-6DF4-C397-F95D3D9A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B0772-14E4-2B9C-C4ED-497B03151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1F61C-6E5C-AA28-9CFC-C348DFF64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FEC3A6-B0EF-46B3-A45E-B96535665262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FE2222-953B-32E5-29AD-AC70C925D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AA1191-C5ED-1F15-5347-2B1BB21EA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5B5FB5-779A-4918-B711-23963A451E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5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2A84-931C-C57F-9475-2BD78DED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ACDD1FA-4385-E118-B6A1-0B65AFA5B53D}"/>
              </a:ext>
            </a:extLst>
          </p:cNvPr>
          <p:cNvSpPr/>
          <p:nvPr/>
        </p:nvSpPr>
        <p:spPr>
          <a:xfrm>
            <a:off x="623181" y="559051"/>
            <a:ext cx="10945639" cy="5739898"/>
          </a:xfrm>
          <a:prstGeom prst="roundRect">
            <a:avLst>
              <a:gd name="adj" fmla="val 4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2BB08-BF2D-351E-DA0D-504F2A37D0AF}"/>
              </a:ext>
            </a:extLst>
          </p:cNvPr>
          <p:cNvSpPr txBox="1"/>
          <p:nvPr/>
        </p:nvSpPr>
        <p:spPr>
          <a:xfrm>
            <a:off x="4379863" y="2859822"/>
            <a:ext cx="5532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STM32</a:t>
            </a:r>
            <a:r>
              <a:rPr lang="ko-KR" altLang="en-US" sz="4000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자율 주행 자동차</a:t>
            </a:r>
          </a:p>
        </p:txBody>
      </p:sp>
      <p:pic>
        <p:nvPicPr>
          <p:cNvPr id="5" name="Picture 4" descr="Autonomous Car 3D Icon - Free Download Science &amp; Technology 3D Icons |  IconScout">
            <a:extLst>
              <a:ext uri="{FF2B5EF4-FFF2-40B4-BE49-F238E27FC236}">
                <a16:creationId xmlns:a16="http://schemas.microsoft.com/office/drawing/2014/main" id="{7513E243-AF2D-AC0B-870F-1D558B00C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39" y="1932846"/>
            <a:ext cx="2901774" cy="29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CDABA3-6152-9702-F7DF-A7FDEB26FF0F}"/>
              </a:ext>
            </a:extLst>
          </p:cNvPr>
          <p:cNvSpPr txBox="1"/>
          <p:nvPr/>
        </p:nvSpPr>
        <p:spPr>
          <a:xfrm>
            <a:off x="4459013" y="3499096"/>
            <a:ext cx="2563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장수경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전병혁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이현성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황윤성</a:t>
            </a:r>
          </a:p>
        </p:txBody>
      </p:sp>
    </p:spTree>
    <p:extLst>
      <p:ext uri="{BB962C8B-B14F-4D97-AF65-F5344CB8AC3E}">
        <p14:creationId xmlns:p14="http://schemas.microsoft.com/office/powerpoint/2010/main" val="310675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E9400-8D39-5A21-55EA-101C77243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671038B-A991-2043-C751-3AB79DEDBB0D}"/>
              </a:ext>
            </a:extLst>
          </p:cNvPr>
          <p:cNvSpPr/>
          <p:nvPr/>
        </p:nvSpPr>
        <p:spPr>
          <a:xfrm>
            <a:off x="411018" y="571470"/>
            <a:ext cx="11369964" cy="5921692"/>
          </a:xfrm>
          <a:prstGeom prst="roundRect">
            <a:avLst>
              <a:gd name="adj" fmla="val 4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B0803-8A68-8330-BCC6-EC678824E361}"/>
              </a:ext>
            </a:extLst>
          </p:cNvPr>
          <p:cNvSpPr txBox="1"/>
          <p:nvPr/>
        </p:nvSpPr>
        <p:spPr>
          <a:xfrm>
            <a:off x="553457" y="119564"/>
            <a:ext cx="1108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모듈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구현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Flow Chart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동작시연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0FC5D5-4C53-647B-73BB-EA6DD9ECAE09}"/>
              </a:ext>
            </a:extLst>
          </p:cNvPr>
          <p:cNvGrpSpPr/>
          <p:nvPr/>
        </p:nvGrpSpPr>
        <p:grpSpPr>
          <a:xfrm>
            <a:off x="987563" y="2324723"/>
            <a:ext cx="9172716" cy="1112039"/>
            <a:chOff x="180753" y="1946731"/>
            <a:chExt cx="9172716" cy="11120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E5018C-26DA-E9CE-0431-46322F6C62C9}"/>
                </a:ext>
              </a:extLst>
            </p:cNvPr>
            <p:cNvSpPr txBox="1"/>
            <p:nvPr/>
          </p:nvSpPr>
          <p:spPr>
            <a:xfrm>
              <a:off x="180753" y="1946731"/>
              <a:ext cx="14779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배경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8196C5-C45A-7BAF-3728-D4CCDC43DBE9}"/>
                </a:ext>
              </a:extLst>
            </p:cNvPr>
            <p:cNvSpPr txBox="1"/>
            <p:nvPr/>
          </p:nvSpPr>
          <p:spPr>
            <a:xfrm>
              <a:off x="180753" y="2263296"/>
              <a:ext cx="9172716" cy="795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7030A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STM32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활용한 </a:t>
              </a:r>
              <a:r>
                <a:rPr lang="ko-KR" altLang="en-US" sz="1600" dirty="0">
                  <a:solidFill>
                    <a:srgbClr val="7030A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자율 주행 자동차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설계하고자 함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7030A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GPIO</a:t>
              </a:r>
              <a:r>
                <a:rPr lang="ko-KR" altLang="en-US" sz="1600" dirty="0">
                  <a:solidFill>
                    <a:srgbClr val="7030A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 </a:t>
              </a:r>
              <a:r>
                <a:rPr lang="en-US" altLang="ko-KR" sz="1600" dirty="0">
                  <a:solidFill>
                    <a:srgbClr val="7030A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PWM</a:t>
              </a:r>
              <a:r>
                <a:rPr lang="ko-KR" altLang="en-US" sz="1600" dirty="0">
                  <a:solidFill>
                    <a:srgbClr val="7030A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출력으로 모터를 제어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하고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7030A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초음파 센서로 거리를 감지하여</a:t>
              </a:r>
              <a:r>
                <a:rPr lang="ko-KR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자율 주행 자동차를 구현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7C0EB9-B10D-4224-38BA-8E519DA651B2}"/>
              </a:ext>
            </a:extLst>
          </p:cNvPr>
          <p:cNvSpPr txBox="1"/>
          <p:nvPr/>
        </p:nvSpPr>
        <p:spPr>
          <a:xfrm>
            <a:off x="987563" y="4184145"/>
            <a:ext cx="147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6A4-5F71-CCEE-A24E-428100604213}"/>
              </a:ext>
            </a:extLst>
          </p:cNvPr>
          <p:cNvSpPr txBox="1"/>
          <p:nvPr/>
        </p:nvSpPr>
        <p:spPr>
          <a:xfrm>
            <a:off x="991412" y="4667017"/>
            <a:ext cx="1794350" cy="339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173DC-FF8F-FC4C-2800-88F8401F26B7}"/>
              </a:ext>
            </a:extLst>
          </p:cNvPr>
          <p:cNvSpPr txBox="1"/>
          <p:nvPr/>
        </p:nvSpPr>
        <p:spPr>
          <a:xfrm>
            <a:off x="3138026" y="4667957"/>
            <a:ext cx="2359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 language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2270F4-7BCA-F1E8-4B11-CD557FE4880F}"/>
              </a:ext>
            </a:extLst>
          </p:cNvPr>
          <p:cNvSpPr txBox="1"/>
          <p:nvPr/>
        </p:nvSpPr>
        <p:spPr>
          <a:xfrm>
            <a:off x="991412" y="5001372"/>
            <a:ext cx="1794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Microcontroller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15A1C9-2EF6-6271-1A8E-28B6B3022841}"/>
              </a:ext>
            </a:extLst>
          </p:cNvPr>
          <p:cNvSpPr txBox="1"/>
          <p:nvPr/>
        </p:nvSpPr>
        <p:spPr>
          <a:xfrm>
            <a:off x="3138026" y="5002996"/>
            <a:ext cx="2359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STM32F411RET6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6FC99-4A60-943C-B289-DCDCB5A547FA}"/>
              </a:ext>
            </a:extLst>
          </p:cNvPr>
          <p:cNvSpPr txBox="1"/>
          <p:nvPr/>
        </p:nvSpPr>
        <p:spPr>
          <a:xfrm>
            <a:off x="991412" y="5337095"/>
            <a:ext cx="1794350" cy="339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5C425-62F1-2367-35CA-86725975DFCB}"/>
              </a:ext>
            </a:extLst>
          </p:cNvPr>
          <p:cNvSpPr txBox="1"/>
          <p:nvPr/>
        </p:nvSpPr>
        <p:spPr>
          <a:xfrm>
            <a:off x="3138026" y="5338035"/>
            <a:ext cx="2359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NUCLEO-F11RE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Picture 4" descr="Stm32l4 Psa Certified - Stm32 Logo Png,M4 Icon - free transparent png  images - pngaaa.com">
            <a:extLst>
              <a:ext uri="{FF2B5EF4-FFF2-40B4-BE49-F238E27FC236}">
                <a16:creationId xmlns:a16="http://schemas.microsoft.com/office/drawing/2014/main" id="{BD1CD6EC-1D5E-44E4-9ABD-E51F9CB8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36" b="91336" l="10000" r="90000">
                        <a14:foregroundMark x1="51333" y1="7636" x2="51333" y2="7636"/>
                        <a14:foregroundMark x1="53444" y1="91336" x2="53444" y2="91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7" y="5039413"/>
            <a:ext cx="285463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 Language Global Or External Variables With Examples - C Programming Logo  - Free Transparent PNG Clipart Images Download">
            <a:extLst>
              <a:ext uri="{FF2B5EF4-FFF2-40B4-BE49-F238E27FC236}">
                <a16:creationId xmlns:a16="http://schemas.microsoft.com/office/drawing/2014/main" id="{CF41F296-5CCD-C0E7-81A6-A6F240A3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56" b="91478" l="10000" r="90000">
                        <a14:foregroundMark x1="52500" y1="8256" x2="52500" y2="8256"/>
                        <a14:foregroundMark x1="52024" y1="91478" x2="52024" y2="9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665" y="4680456"/>
            <a:ext cx="281866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FCC43F-8734-A9AB-F932-712BE7B9FF4D}"/>
              </a:ext>
            </a:extLst>
          </p:cNvPr>
          <p:cNvSpPr txBox="1"/>
          <p:nvPr/>
        </p:nvSpPr>
        <p:spPr>
          <a:xfrm>
            <a:off x="987563" y="5672135"/>
            <a:ext cx="1794350" cy="339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1EFE0-42CA-589E-F792-2E10A86BA7AF}"/>
              </a:ext>
            </a:extLst>
          </p:cNvPr>
          <p:cNvSpPr txBox="1"/>
          <p:nvPr/>
        </p:nvSpPr>
        <p:spPr>
          <a:xfrm>
            <a:off x="3134177" y="5673075"/>
            <a:ext cx="2359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STM32CubeIDE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Picture 6" descr="Install STM32CubeIDE on Linux | Flathub">
            <a:extLst>
              <a:ext uri="{FF2B5EF4-FFF2-40B4-BE49-F238E27FC236}">
                <a16:creationId xmlns:a16="http://schemas.microsoft.com/office/drawing/2014/main" id="{15A8F5AA-47B2-AAE9-B282-A6FFC7DE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3" b="89968" l="9083" r="90000">
                        <a14:foregroundMark x1="9083" y1="15446" x2="28000" y2="49522"/>
                        <a14:foregroundMark x1="28000" y1="49522" x2="28417" y2="51911"/>
                        <a14:foregroundMark x1="24667" y1="27229" x2="14000" y2="29618"/>
                        <a14:foregroundMark x1="14000" y1="29618" x2="11167" y2="33758"/>
                        <a14:foregroundMark x1="10667" y1="27548" x2="23500" y2="36943"/>
                        <a14:foregroundMark x1="23500" y1="36943" x2="23750" y2="32166"/>
                        <a14:foregroundMark x1="17583" y1="38217" x2="15250" y2="35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14" t="11380" r="70913" b="46728"/>
          <a:stretch/>
        </p:blipFill>
        <p:spPr bwMode="auto">
          <a:xfrm>
            <a:off x="2986804" y="5721574"/>
            <a:ext cx="179588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49FCDD4-14BB-12A1-060F-BE20B246FB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4184" y="5386536"/>
            <a:ext cx="224829" cy="1333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14D86E6-F4AC-2FF5-307F-E9D9CEA92433}"/>
              </a:ext>
            </a:extLst>
          </p:cNvPr>
          <p:cNvSpPr txBox="1"/>
          <p:nvPr/>
        </p:nvSpPr>
        <p:spPr>
          <a:xfrm>
            <a:off x="987562" y="1004548"/>
            <a:ext cx="147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기간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B509EC-41B0-537B-87E8-762A60F68DFA}"/>
              </a:ext>
            </a:extLst>
          </p:cNvPr>
          <p:cNvSpPr txBox="1"/>
          <p:nvPr/>
        </p:nvSpPr>
        <p:spPr>
          <a:xfrm>
            <a:off x="987561" y="1307031"/>
            <a:ext cx="3158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2024. 10. 14.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2024. 11. 05.</a:t>
            </a:r>
          </a:p>
        </p:txBody>
      </p:sp>
    </p:spTree>
    <p:extLst>
      <p:ext uri="{BB962C8B-B14F-4D97-AF65-F5344CB8AC3E}">
        <p14:creationId xmlns:p14="http://schemas.microsoft.com/office/powerpoint/2010/main" val="363367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316E0-A6C7-FF14-8DE7-FB9A1EAA2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F1D27B-9C0D-9B9C-2C77-2BC4B3F22DC3}"/>
              </a:ext>
            </a:extLst>
          </p:cNvPr>
          <p:cNvSpPr/>
          <p:nvPr/>
        </p:nvSpPr>
        <p:spPr>
          <a:xfrm>
            <a:off x="411018" y="468154"/>
            <a:ext cx="11369964" cy="5921692"/>
          </a:xfrm>
          <a:prstGeom prst="roundRect">
            <a:avLst>
              <a:gd name="adj" fmla="val 4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7C7E1-F828-50DE-9AD2-1A266AD751F3}"/>
              </a:ext>
            </a:extLst>
          </p:cNvPr>
          <p:cNvSpPr txBox="1"/>
          <p:nvPr/>
        </p:nvSpPr>
        <p:spPr>
          <a:xfrm>
            <a:off x="553457" y="119564"/>
            <a:ext cx="1108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모듈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구현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Flow Chart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동작시연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9CB424-4E1B-7ABB-FAC8-006BEE75D992}"/>
              </a:ext>
            </a:extLst>
          </p:cNvPr>
          <p:cNvSpPr txBox="1"/>
          <p:nvPr/>
        </p:nvSpPr>
        <p:spPr>
          <a:xfrm>
            <a:off x="3205571" y="1361321"/>
            <a:ext cx="1755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모듈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EBEC39A-B815-3C8F-D5A6-7EF7BE47EC9C}"/>
              </a:ext>
            </a:extLst>
          </p:cNvPr>
          <p:cNvGrpSpPr/>
          <p:nvPr/>
        </p:nvGrpSpPr>
        <p:grpSpPr>
          <a:xfrm>
            <a:off x="3205571" y="1797825"/>
            <a:ext cx="1372665" cy="1372665"/>
            <a:chOff x="847543" y="2072515"/>
            <a:chExt cx="1372665" cy="137266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0A553C1-555E-89A1-B443-DA3AA958CCF5}"/>
                </a:ext>
              </a:extLst>
            </p:cNvPr>
            <p:cNvSpPr/>
            <p:nvPr/>
          </p:nvSpPr>
          <p:spPr>
            <a:xfrm>
              <a:off x="847543" y="2072515"/>
              <a:ext cx="1372665" cy="1372665"/>
            </a:xfrm>
            <a:prstGeom prst="ellipse">
              <a:avLst/>
            </a:prstGeom>
            <a:solidFill>
              <a:srgbClr val="EDE2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2BA13-C9A1-683D-107B-B28B4E4FCD8F}"/>
                </a:ext>
              </a:extLst>
            </p:cNvPr>
            <p:cNvSpPr txBox="1"/>
            <p:nvPr/>
          </p:nvSpPr>
          <p:spPr>
            <a:xfrm>
              <a:off x="962474" y="2604959"/>
              <a:ext cx="11428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타이머 모듈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21CE3C-E29D-DC87-EE68-DB6256380755}"/>
              </a:ext>
            </a:extLst>
          </p:cNvPr>
          <p:cNvGrpSpPr/>
          <p:nvPr/>
        </p:nvGrpSpPr>
        <p:grpSpPr>
          <a:xfrm>
            <a:off x="4723335" y="1797825"/>
            <a:ext cx="1372665" cy="1372665"/>
            <a:chOff x="2283883" y="2072515"/>
            <a:chExt cx="1372665" cy="137266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98CE61B-E2A4-FD70-0E6E-41306BE0FE1A}"/>
                </a:ext>
              </a:extLst>
            </p:cNvPr>
            <p:cNvSpPr/>
            <p:nvPr/>
          </p:nvSpPr>
          <p:spPr>
            <a:xfrm>
              <a:off x="2283883" y="2072515"/>
              <a:ext cx="1372665" cy="1372665"/>
            </a:xfrm>
            <a:prstGeom prst="ellipse">
              <a:avLst/>
            </a:prstGeom>
            <a:solidFill>
              <a:srgbClr val="D3B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127C84-570E-0EB5-8B76-9E23AF6F0049}"/>
                </a:ext>
              </a:extLst>
            </p:cNvPr>
            <p:cNvSpPr txBox="1"/>
            <p:nvPr/>
          </p:nvSpPr>
          <p:spPr>
            <a:xfrm>
              <a:off x="2450760" y="2497237"/>
              <a:ext cx="10389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FreeRTOS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모듈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4934B2-B32D-DC29-0549-7A42B614E2F7}"/>
              </a:ext>
            </a:extLst>
          </p:cNvPr>
          <p:cNvGrpSpPr/>
          <p:nvPr/>
        </p:nvGrpSpPr>
        <p:grpSpPr>
          <a:xfrm>
            <a:off x="6241099" y="1797825"/>
            <a:ext cx="1372665" cy="1372665"/>
            <a:chOff x="3766024" y="2072515"/>
            <a:chExt cx="1372665" cy="137266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AE17DB3-DE9B-6284-B025-0A76A679A784}"/>
                </a:ext>
              </a:extLst>
            </p:cNvPr>
            <p:cNvSpPr/>
            <p:nvPr/>
          </p:nvSpPr>
          <p:spPr>
            <a:xfrm>
              <a:off x="3766024" y="2072515"/>
              <a:ext cx="1372665" cy="1372665"/>
            </a:xfrm>
            <a:prstGeom prst="ellipse">
              <a:avLst/>
            </a:prstGeom>
            <a:solidFill>
              <a:srgbClr val="BA8C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3D1A51-55A1-0B6F-7439-44997B6A1EE8}"/>
                </a:ext>
              </a:extLst>
            </p:cNvPr>
            <p:cNvSpPr txBox="1"/>
            <p:nvPr/>
          </p:nvSpPr>
          <p:spPr>
            <a:xfrm>
              <a:off x="3880955" y="2604959"/>
              <a:ext cx="11428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GPIO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모듈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74C08E-240D-DAFE-92EB-7B8B746E5928}"/>
              </a:ext>
            </a:extLst>
          </p:cNvPr>
          <p:cNvGrpSpPr/>
          <p:nvPr/>
        </p:nvGrpSpPr>
        <p:grpSpPr>
          <a:xfrm>
            <a:off x="7758864" y="1797825"/>
            <a:ext cx="1372665" cy="1372665"/>
            <a:chOff x="5400836" y="2072515"/>
            <a:chExt cx="1372665" cy="137266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6D33B25-746E-A3CB-9B0D-08811DC262E2}"/>
                </a:ext>
              </a:extLst>
            </p:cNvPr>
            <p:cNvSpPr/>
            <p:nvPr/>
          </p:nvSpPr>
          <p:spPr>
            <a:xfrm>
              <a:off x="5400836" y="2072515"/>
              <a:ext cx="1372665" cy="1372665"/>
            </a:xfrm>
            <a:prstGeom prst="ellipse">
              <a:avLst/>
            </a:prstGeom>
            <a:solidFill>
              <a:srgbClr val="A86E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ACFA10-D563-695A-A6DC-93DE18708DE4}"/>
                </a:ext>
              </a:extLst>
            </p:cNvPr>
            <p:cNvSpPr txBox="1"/>
            <p:nvPr/>
          </p:nvSpPr>
          <p:spPr>
            <a:xfrm>
              <a:off x="5515767" y="2604959"/>
              <a:ext cx="11428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UART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모듈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0C96C62-0B39-2370-27F6-BBC1BCDE333E}"/>
              </a:ext>
            </a:extLst>
          </p:cNvPr>
          <p:cNvSpPr txBox="1"/>
          <p:nvPr/>
        </p:nvSpPr>
        <p:spPr>
          <a:xfrm>
            <a:off x="3205571" y="4114402"/>
            <a:ext cx="1814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FreeRTOS</a:t>
            </a:r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7E857F-7A5B-6D9F-8B79-DED72CBEBB78}"/>
              </a:ext>
            </a:extLst>
          </p:cNvPr>
          <p:cNvGrpSpPr/>
          <p:nvPr/>
        </p:nvGrpSpPr>
        <p:grpSpPr>
          <a:xfrm>
            <a:off x="3286412" y="4605448"/>
            <a:ext cx="1711810" cy="775088"/>
            <a:chOff x="791316" y="3889518"/>
            <a:chExt cx="1711810" cy="77508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165AC60-5326-A6F3-CAE6-26F6A14DE6F3}"/>
                </a:ext>
              </a:extLst>
            </p:cNvPr>
            <p:cNvSpPr/>
            <p:nvPr/>
          </p:nvSpPr>
          <p:spPr>
            <a:xfrm>
              <a:off x="791316" y="3889518"/>
              <a:ext cx="1711810" cy="775088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7D0071-23A0-4592-B8FA-363260AFEAEC}"/>
                </a:ext>
              </a:extLst>
            </p:cNvPr>
            <p:cNvSpPr txBox="1"/>
            <p:nvPr/>
          </p:nvSpPr>
          <p:spPr>
            <a:xfrm>
              <a:off x="966864" y="3953102"/>
              <a:ext cx="1360714" cy="677108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ko-KR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Task 1</a:t>
              </a:r>
              <a:endPara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비밀번호 사용자화</a:t>
              </a:r>
              <a:endPara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초음파 센서 제어</a:t>
              </a:r>
              <a:endParaRPr lang="en-US" altLang="ko-KR" sz="11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642F968-A0F4-61F1-6843-A7F250CD8396}"/>
              </a:ext>
            </a:extLst>
          </p:cNvPr>
          <p:cNvGrpSpPr/>
          <p:nvPr/>
        </p:nvGrpSpPr>
        <p:grpSpPr>
          <a:xfrm>
            <a:off x="5272613" y="4605448"/>
            <a:ext cx="1711810" cy="775088"/>
            <a:chOff x="2773632" y="3889518"/>
            <a:chExt cx="1711810" cy="77508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A06B17C-1609-66A5-6B5F-364CBA3570C5}"/>
                </a:ext>
              </a:extLst>
            </p:cNvPr>
            <p:cNvSpPr/>
            <p:nvPr/>
          </p:nvSpPr>
          <p:spPr>
            <a:xfrm>
              <a:off x="2773632" y="3889518"/>
              <a:ext cx="1711810" cy="775088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F1467D-168E-4BB0-0FD8-206FFA687A8C}"/>
                </a:ext>
              </a:extLst>
            </p:cNvPr>
            <p:cNvSpPr txBox="1"/>
            <p:nvPr/>
          </p:nvSpPr>
          <p:spPr>
            <a:xfrm>
              <a:off x="2975217" y="3953102"/>
              <a:ext cx="1308641" cy="677108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Task 2</a:t>
              </a:r>
            </a:p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스마트폰으로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RC Car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제어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834187-9F0E-F93A-9AF8-6A07C236A062}"/>
              </a:ext>
            </a:extLst>
          </p:cNvPr>
          <p:cNvGrpSpPr/>
          <p:nvPr/>
        </p:nvGrpSpPr>
        <p:grpSpPr>
          <a:xfrm>
            <a:off x="7258814" y="4605448"/>
            <a:ext cx="1711810" cy="775088"/>
            <a:chOff x="4763718" y="3889518"/>
            <a:chExt cx="1711810" cy="77508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09200A4-44AE-2C73-B2E6-E3EF9065D5B6}"/>
                </a:ext>
              </a:extLst>
            </p:cNvPr>
            <p:cNvSpPr/>
            <p:nvPr/>
          </p:nvSpPr>
          <p:spPr>
            <a:xfrm>
              <a:off x="4763718" y="3889518"/>
              <a:ext cx="1711810" cy="775088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3FE9E2-73EF-F8EC-B32E-3D0EE1C71885}"/>
                </a:ext>
              </a:extLst>
            </p:cNvPr>
            <p:cNvSpPr txBox="1"/>
            <p:nvPr/>
          </p:nvSpPr>
          <p:spPr>
            <a:xfrm>
              <a:off x="4827895" y="3953102"/>
              <a:ext cx="1583456" cy="584775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Task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</a:p>
            <a:p>
              <a:pPr algn="ctr"/>
              <a:r>
                <a:rPr lang="ko-KR" altLang="en-US" sz="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자율 주행 모드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87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696EE-CF66-985E-C629-9CC72CFA1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797232E-F5BC-1219-CA70-D30EEC18D93C}"/>
              </a:ext>
            </a:extLst>
          </p:cNvPr>
          <p:cNvSpPr/>
          <p:nvPr/>
        </p:nvSpPr>
        <p:spPr>
          <a:xfrm>
            <a:off x="411018" y="571470"/>
            <a:ext cx="11369964" cy="5921692"/>
          </a:xfrm>
          <a:prstGeom prst="roundRect">
            <a:avLst>
              <a:gd name="adj" fmla="val 4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02F32-728A-54CE-0AFF-53767FB24B90}"/>
              </a:ext>
            </a:extLst>
          </p:cNvPr>
          <p:cNvSpPr txBox="1"/>
          <p:nvPr/>
        </p:nvSpPr>
        <p:spPr>
          <a:xfrm>
            <a:off x="553457" y="119564"/>
            <a:ext cx="1108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모듈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구현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Flow Chart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동작시연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3CF30-35D3-728F-F55B-8684D3FA66D1}"/>
              </a:ext>
            </a:extLst>
          </p:cNvPr>
          <p:cNvSpPr txBox="1"/>
          <p:nvPr/>
        </p:nvSpPr>
        <p:spPr>
          <a:xfrm>
            <a:off x="2245134" y="1480089"/>
            <a:ext cx="1477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구현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A87CC01-B968-E9FC-E82F-B664731C2D2D}"/>
              </a:ext>
            </a:extLst>
          </p:cNvPr>
          <p:cNvGrpSpPr/>
          <p:nvPr/>
        </p:nvGrpSpPr>
        <p:grpSpPr>
          <a:xfrm>
            <a:off x="2191848" y="1970911"/>
            <a:ext cx="7808303" cy="746889"/>
            <a:chOff x="1588671" y="2346370"/>
            <a:chExt cx="7808303" cy="74688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E4816B0-219A-85EF-F326-DD4D5A3353EF}"/>
                </a:ext>
              </a:extLst>
            </p:cNvPr>
            <p:cNvSpPr/>
            <p:nvPr/>
          </p:nvSpPr>
          <p:spPr>
            <a:xfrm>
              <a:off x="4931403" y="2346370"/>
              <a:ext cx="4321238" cy="746889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5E2CDD6-C9A7-3E2D-435C-DFBB143AD3C7}"/>
                </a:ext>
              </a:extLst>
            </p:cNvPr>
            <p:cNvSpPr/>
            <p:nvPr/>
          </p:nvSpPr>
          <p:spPr>
            <a:xfrm>
              <a:off x="1641957" y="2346370"/>
              <a:ext cx="2209525" cy="746889"/>
            </a:xfrm>
            <a:prstGeom prst="roundRect">
              <a:avLst/>
            </a:prstGeom>
            <a:solidFill>
              <a:srgbClr val="EDE2F6"/>
            </a:solidFill>
            <a:ln>
              <a:solidFill>
                <a:srgbClr val="EDE2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44497-D106-9DD9-7ABA-27129225FB90}"/>
                </a:ext>
              </a:extLst>
            </p:cNvPr>
            <p:cNvSpPr txBox="1"/>
            <p:nvPr/>
          </p:nvSpPr>
          <p:spPr>
            <a:xfrm>
              <a:off x="1588671" y="2458204"/>
              <a:ext cx="2430478" cy="52322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GPIO 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모터 회전 제어</a:t>
              </a: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BBD8A96-F9A6-2920-A801-F5025524A2C6}"/>
                </a:ext>
              </a:extLst>
            </p:cNvPr>
            <p:cNvCxnSpPr>
              <a:cxnSpLocks/>
            </p:cNvCxnSpPr>
            <p:nvPr/>
          </p:nvCxnSpPr>
          <p:spPr>
            <a:xfrm>
              <a:off x="4097060" y="2719813"/>
              <a:ext cx="693280" cy="3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078A10-6E42-1C7C-32A8-B12CBFE978D4}"/>
                </a:ext>
              </a:extLst>
            </p:cNvPr>
            <p:cNvSpPr txBox="1"/>
            <p:nvPr/>
          </p:nvSpPr>
          <p:spPr>
            <a:xfrm>
              <a:off x="4875987" y="2419732"/>
              <a:ext cx="45209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GPIO Mode: Output Push-Pull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Pull: No Pull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Speed: Low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6918C77-B7CA-FE8C-4FC2-7D52B79D0801}"/>
              </a:ext>
            </a:extLst>
          </p:cNvPr>
          <p:cNvGrpSpPr/>
          <p:nvPr/>
        </p:nvGrpSpPr>
        <p:grpSpPr>
          <a:xfrm>
            <a:off x="2210473" y="2895593"/>
            <a:ext cx="7919889" cy="746889"/>
            <a:chOff x="1607296" y="3277088"/>
            <a:chExt cx="7919889" cy="74688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DE3C1B2-A2D5-536B-0DA3-F2E05CC11DD7}"/>
                </a:ext>
              </a:extLst>
            </p:cNvPr>
            <p:cNvSpPr/>
            <p:nvPr/>
          </p:nvSpPr>
          <p:spPr>
            <a:xfrm>
              <a:off x="4931403" y="3277088"/>
              <a:ext cx="4321238" cy="746889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63DE0E9-F427-5D16-65A7-9888EEFD3113}"/>
                </a:ext>
              </a:extLst>
            </p:cNvPr>
            <p:cNvSpPr/>
            <p:nvPr/>
          </p:nvSpPr>
          <p:spPr>
            <a:xfrm>
              <a:off x="1641957" y="3277088"/>
              <a:ext cx="2209525" cy="746889"/>
            </a:xfrm>
            <a:prstGeom prst="roundRect">
              <a:avLst/>
            </a:prstGeom>
            <a:solidFill>
              <a:srgbClr val="D3B5E9"/>
            </a:solidFill>
            <a:ln>
              <a:solidFill>
                <a:srgbClr val="D3B5E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4B8E80-F349-83EC-0005-5848ECCDBD98}"/>
                </a:ext>
              </a:extLst>
            </p:cNvPr>
            <p:cNvSpPr txBox="1"/>
            <p:nvPr/>
          </p:nvSpPr>
          <p:spPr>
            <a:xfrm>
              <a:off x="1607296" y="3388922"/>
              <a:ext cx="2353252" cy="52322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PWM 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출력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모터 속도 제어</a:t>
              </a: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65EEEF1-259E-1504-F79A-DB939F71E8A7}"/>
                </a:ext>
              </a:extLst>
            </p:cNvPr>
            <p:cNvCxnSpPr>
              <a:cxnSpLocks/>
            </p:cNvCxnSpPr>
            <p:nvPr/>
          </p:nvCxnSpPr>
          <p:spPr>
            <a:xfrm>
              <a:off x="4097060" y="3650531"/>
              <a:ext cx="693280" cy="3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C9DB4E-2851-3A6F-260D-8F9D9D7C9682}"/>
                </a:ext>
              </a:extLst>
            </p:cNvPr>
            <p:cNvSpPr txBox="1"/>
            <p:nvPr/>
          </p:nvSpPr>
          <p:spPr>
            <a:xfrm>
              <a:off x="4875986" y="3350450"/>
              <a:ext cx="4651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Right Wheel : TIM3 /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Channel 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 Wheel : TIM1 /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Channel 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PWM 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주파수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100Hz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DE9E05F-CEC5-A436-C812-90EF68A900E3}"/>
              </a:ext>
            </a:extLst>
          </p:cNvPr>
          <p:cNvGrpSpPr/>
          <p:nvPr/>
        </p:nvGrpSpPr>
        <p:grpSpPr>
          <a:xfrm>
            <a:off x="2235290" y="3820275"/>
            <a:ext cx="7620528" cy="746889"/>
            <a:chOff x="1632113" y="4180645"/>
            <a:chExt cx="7620528" cy="7468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DF44115-2D6F-E71F-4882-493C7D7A4D2D}"/>
                </a:ext>
              </a:extLst>
            </p:cNvPr>
            <p:cNvSpPr/>
            <p:nvPr/>
          </p:nvSpPr>
          <p:spPr>
            <a:xfrm>
              <a:off x="4931403" y="4180645"/>
              <a:ext cx="4321238" cy="746889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22C5023-9CD8-81E7-00BB-ED584050C5FD}"/>
                </a:ext>
              </a:extLst>
            </p:cNvPr>
            <p:cNvSpPr/>
            <p:nvPr/>
          </p:nvSpPr>
          <p:spPr>
            <a:xfrm>
              <a:off x="1641957" y="4180645"/>
              <a:ext cx="2209525" cy="746889"/>
            </a:xfrm>
            <a:prstGeom prst="roundRect">
              <a:avLst/>
            </a:prstGeom>
            <a:solidFill>
              <a:srgbClr val="BA8CDC"/>
            </a:solidFill>
            <a:ln>
              <a:solidFill>
                <a:srgbClr val="BA8CD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D141BB-33C3-FF95-1566-E6B9750CB7F3}"/>
                </a:ext>
              </a:extLst>
            </p:cNvPr>
            <p:cNvSpPr txBox="1"/>
            <p:nvPr/>
          </p:nvSpPr>
          <p:spPr>
            <a:xfrm>
              <a:off x="1632113" y="4292479"/>
              <a:ext cx="2250347" cy="52322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초음파 센서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자율 주행 모드</a:t>
              </a: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DA940B7-5D19-74DB-13A2-FD32095A83B3}"/>
                </a:ext>
              </a:extLst>
            </p:cNvPr>
            <p:cNvCxnSpPr>
              <a:cxnSpLocks/>
            </p:cNvCxnSpPr>
            <p:nvPr/>
          </p:nvCxnSpPr>
          <p:spPr>
            <a:xfrm>
              <a:off x="4097060" y="4554088"/>
              <a:ext cx="693280" cy="3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BE7B65-D883-2AAC-5991-7BB77A1D2FD7}"/>
                </a:ext>
              </a:extLst>
            </p:cNvPr>
            <p:cNvSpPr txBox="1"/>
            <p:nvPr/>
          </p:nvSpPr>
          <p:spPr>
            <a:xfrm>
              <a:off x="4875987" y="4254007"/>
              <a:ext cx="41696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전방 센서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TIM2 /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Channel 1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좌측 센서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TIM2 /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Channel 2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우측 센서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TIM2 /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Channel 3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03B8FAF-19EE-F384-E81C-9AC5F3CC6051}"/>
              </a:ext>
            </a:extLst>
          </p:cNvPr>
          <p:cNvGrpSpPr/>
          <p:nvPr/>
        </p:nvGrpSpPr>
        <p:grpSpPr>
          <a:xfrm>
            <a:off x="2235290" y="4744957"/>
            <a:ext cx="7620528" cy="746889"/>
            <a:chOff x="1632113" y="5120416"/>
            <a:chExt cx="7620528" cy="74688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EAE8876-F98C-31BB-7028-A1F72FF29D13}"/>
                </a:ext>
              </a:extLst>
            </p:cNvPr>
            <p:cNvSpPr/>
            <p:nvPr/>
          </p:nvSpPr>
          <p:spPr>
            <a:xfrm>
              <a:off x="4931403" y="5120416"/>
              <a:ext cx="4321238" cy="746889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64231D8-BA67-CAF7-2533-EF3386C814FB}"/>
                </a:ext>
              </a:extLst>
            </p:cNvPr>
            <p:cNvSpPr/>
            <p:nvPr/>
          </p:nvSpPr>
          <p:spPr>
            <a:xfrm>
              <a:off x="1641957" y="5120416"/>
              <a:ext cx="2209525" cy="746889"/>
            </a:xfrm>
            <a:prstGeom prst="roundRect">
              <a:avLst/>
            </a:prstGeom>
            <a:solidFill>
              <a:srgbClr val="A86ED4"/>
            </a:solidFill>
            <a:ln>
              <a:solidFill>
                <a:srgbClr val="A86E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758F43-047B-AC44-6AA6-F2BDBED77FCD}"/>
                </a:ext>
              </a:extLst>
            </p:cNvPr>
            <p:cNvSpPr txBox="1"/>
            <p:nvPr/>
          </p:nvSpPr>
          <p:spPr>
            <a:xfrm>
              <a:off x="1632113" y="5232250"/>
              <a:ext cx="2250347" cy="52322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UART 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통신</a:t>
              </a:r>
              <a:endPara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블루투스 통신</a:t>
              </a:r>
              <a:r>
                <a:rPr lang="en-US" altLang="ko-KR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76B2A05-1069-375A-3BC3-F13FCFC4062B}"/>
                </a:ext>
              </a:extLst>
            </p:cNvPr>
            <p:cNvCxnSpPr>
              <a:cxnSpLocks/>
            </p:cNvCxnSpPr>
            <p:nvPr/>
          </p:nvCxnSpPr>
          <p:spPr>
            <a:xfrm>
              <a:off x="4097060" y="5493859"/>
              <a:ext cx="693280" cy="3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A46F1B-08ED-551F-BF91-8557107269CE}"/>
                </a:ext>
              </a:extLst>
            </p:cNvPr>
            <p:cNvSpPr txBox="1"/>
            <p:nvPr/>
          </p:nvSpPr>
          <p:spPr>
            <a:xfrm>
              <a:off x="4875987" y="5193778"/>
              <a:ext cx="38904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Baud Rate: 9600 bps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 Bits: 8, Stop Bits: 1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Parity: None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18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2C890-580B-3679-D5AA-D913C5E8D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CC6C23-522C-2A0C-73E6-4FD2F88F53D1}"/>
              </a:ext>
            </a:extLst>
          </p:cNvPr>
          <p:cNvSpPr/>
          <p:nvPr/>
        </p:nvSpPr>
        <p:spPr>
          <a:xfrm>
            <a:off x="411018" y="571470"/>
            <a:ext cx="11369964" cy="5921692"/>
          </a:xfrm>
          <a:prstGeom prst="roundRect">
            <a:avLst>
              <a:gd name="adj" fmla="val 4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16B36-9095-EE41-C59C-5C714D42B902}"/>
              </a:ext>
            </a:extLst>
          </p:cNvPr>
          <p:cNvSpPr txBox="1"/>
          <p:nvPr/>
        </p:nvSpPr>
        <p:spPr>
          <a:xfrm>
            <a:off x="553457" y="119564"/>
            <a:ext cx="1108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모듈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구현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Flow Chart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동작시연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E0851-05B5-741D-AE68-B4713ED90088}"/>
              </a:ext>
            </a:extLst>
          </p:cNvPr>
          <p:cNvSpPr txBox="1"/>
          <p:nvPr/>
        </p:nvSpPr>
        <p:spPr>
          <a:xfrm>
            <a:off x="1212579" y="812753"/>
            <a:ext cx="188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Flow Chart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45C773-4FBA-A4B7-83FB-35DC42DB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50" y="1229517"/>
            <a:ext cx="3214274" cy="488283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6F38B6-1214-9EDF-A41D-844DFD118235}"/>
              </a:ext>
            </a:extLst>
          </p:cNvPr>
          <p:cNvSpPr/>
          <p:nvPr/>
        </p:nvSpPr>
        <p:spPr>
          <a:xfrm>
            <a:off x="1212579" y="1182084"/>
            <a:ext cx="3748722" cy="4977697"/>
          </a:xfrm>
          <a:prstGeom prst="roundRect">
            <a:avLst>
              <a:gd name="adj" fmla="val 6117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D02122-4AA6-873A-1F49-D5727C73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94" y="1702355"/>
            <a:ext cx="4967990" cy="4457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CAF054D-6418-D991-05D7-0B923917F322}"/>
              </a:ext>
            </a:extLst>
          </p:cNvPr>
          <p:cNvSpPr txBox="1"/>
          <p:nvPr/>
        </p:nvSpPr>
        <p:spPr>
          <a:xfrm>
            <a:off x="5844341" y="812752"/>
            <a:ext cx="206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회로도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D8DEFD-AE45-8C68-2558-D7EA0951B2FC}"/>
              </a:ext>
            </a:extLst>
          </p:cNvPr>
          <p:cNvSpPr/>
          <p:nvPr/>
        </p:nvSpPr>
        <p:spPr>
          <a:xfrm>
            <a:off x="5854194" y="1223741"/>
            <a:ext cx="4967990" cy="66327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BEED0FB-B174-103B-4A44-82A2187F3A8B}"/>
              </a:ext>
            </a:extLst>
          </p:cNvPr>
          <p:cNvGrpSpPr/>
          <p:nvPr/>
        </p:nvGrpSpPr>
        <p:grpSpPr>
          <a:xfrm>
            <a:off x="6009745" y="1286642"/>
            <a:ext cx="1903706" cy="831425"/>
            <a:chOff x="3118100" y="3464583"/>
            <a:chExt cx="7376833" cy="3904393"/>
          </a:xfrm>
        </p:grpSpPr>
        <p:pic>
          <p:nvPicPr>
            <p:cNvPr id="33" name="그림 32" descr="스크린샷, 클립아트, 텍스트, 도표이(가) 표시된 사진&#10;&#10;자동 생성된 설명">
              <a:extLst>
                <a:ext uri="{FF2B5EF4-FFF2-40B4-BE49-F238E27FC236}">
                  <a16:creationId xmlns:a16="http://schemas.microsoft.com/office/drawing/2014/main" id="{532F4E34-DC72-7B4F-4F0F-538F3F9F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175712" y="1920510"/>
              <a:ext cx="3163373" cy="6858000"/>
            </a:xfrm>
            <a:prstGeom prst="rect">
              <a:avLst/>
            </a:prstGeom>
          </p:spPr>
        </p:pic>
        <p:pic>
          <p:nvPicPr>
            <p:cNvPr id="34" name="Picture 2" descr="무료로 다운로드 가능한 아이폰 목업 벡터 &amp; 일러스트">
              <a:extLst>
                <a:ext uri="{FF2B5EF4-FFF2-40B4-BE49-F238E27FC236}">
                  <a16:creationId xmlns:a16="http://schemas.microsoft.com/office/drawing/2014/main" id="{C740C9B6-28CD-8D0C-A7B7-86C4A73021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73" b="100000" l="21885" r="75240">
                          <a14:foregroundMark x1="46006" y1="11502" x2="53035" y2="11661"/>
                          <a14:backgroundMark x1="45847" y1="23962" x2="53834" y2="611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61" t="5295" r="27286" b="5297"/>
            <a:stretch/>
          </p:blipFill>
          <p:spPr bwMode="auto">
            <a:xfrm rot="16200000">
              <a:off x="4854320" y="1728363"/>
              <a:ext cx="3904393" cy="7376833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BFC1851-61D3-3348-27BE-5E124DC00D2E}"/>
              </a:ext>
            </a:extLst>
          </p:cNvPr>
          <p:cNvSpPr txBox="1"/>
          <p:nvPr/>
        </p:nvSpPr>
        <p:spPr>
          <a:xfrm>
            <a:off x="8268700" y="1298256"/>
            <a:ext cx="28563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L298, DC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모터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HC-05(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블루투스 모듈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HC-SR04(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센서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21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F34E8-AD95-37D3-1AA7-45AECC4B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C245564-8BD0-2066-5BF5-C062A7318BA9}"/>
              </a:ext>
            </a:extLst>
          </p:cNvPr>
          <p:cNvSpPr/>
          <p:nvPr/>
        </p:nvSpPr>
        <p:spPr>
          <a:xfrm>
            <a:off x="411018" y="571470"/>
            <a:ext cx="11369964" cy="5921692"/>
          </a:xfrm>
          <a:prstGeom prst="roundRect">
            <a:avLst>
              <a:gd name="adj" fmla="val 4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D31F5-28B9-0BE5-F64B-ED27D94B5B5F}"/>
              </a:ext>
            </a:extLst>
          </p:cNvPr>
          <p:cNvSpPr txBox="1"/>
          <p:nvPr/>
        </p:nvSpPr>
        <p:spPr>
          <a:xfrm>
            <a:off x="553457" y="119564"/>
            <a:ext cx="1108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모듈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</a:t>
            </a:r>
            <a:r>
              <a:rPr lang="ko-KR" altLang="en-US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구현</a:t>
            </a:r>
            <a:r>
              <a:rPr lang="en-US" altLang="ko-KR" sz="1600" dirty="0">
                <a:solidFill>
                  <a:schemeClr val="bg1">
                    <a:alpha val="4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Flow Chart		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동작시연</a:t>
            </a:r>
          </a:p>
        </p:txBody>
      </p:sp>
      <p:pic>
        <p:nvPicPr>
          <p:cNvPr id="7" name="시연 영상">
            <a:hlinkClick r:id="" action="ppaction://media"/>
            <a:extLst>
              <a:ext uri="{FF2B5EF4-FFF2-40B4-BE49-F238E27FC236}">
                <a16:creationId xmlns:a16="http://schemas.microsoft.com/office/drawing/2014/main" id="{DE6EE9B5-7378-DF15-4903-C6B74A0E5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170248" y="566132"/>
            <a:ext cx="3379630" cy="6008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536107-8748-A687-B576-028AF928B629}"/>
              </a:ext>
            </a:extLst>
          </p:cNvPr>
          <p:cNvSpPr txBox="1"/>
          <p:nvPr/>
        </p:nvSpPr>
        <p:spPr>
          <a:xfrm>
            <a:off x="837840" y="1492994"/>
            <a:ext cx="188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ko-KR" altLang="en-US" dirty="0"/>
          </a:p>
        </p:txBody>
      </p:sp>
      <p:pic>
        <p:nvPicPr>
          <p:cNvPr id="10" name="그림 9" descr="패턴, 사각형, 대칭, 그래픽이(가) 표시된 사진&#10;&#10;자동 생성된 설명">
            <a:extLst>
              <a:ext uri="{FF2B5EF4-FFF2-40B4-BE49-F238E27FC236}">
                <a16:creationId xmlns:a16="http://schemas.microsoft.com/office/drawing/2014/main" id="{C9AA5999-3295-5D37-F37B-C729363BB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24" y="1750743"/>
            <a:ext cx="3672285" cy="3672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D8EFF-8468-B018-0FB3-682FFD8F7E84}"/>
              </a:ext>
            </a:extLst>
          </p:cNvPr>
          <p:cNvSpPr txBox="1"/>
          <p:nvPr/>
        </p:nvSpPr>
        <p:spPr>
          <a:xfrm>
            <a:off x="7544949" y="1509401"/>
            <a:ext cx="188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7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304</Words>
  <Application>Microsoft Office PowerPoint</Application>
  <PresentationFormat>와이드스크린</PresentationFormat>
  <Paragraphs>64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나눔스퀘어 ExtraBold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장수경</dc:creator>
  <cp:lastModifiedBy>장수경</cp:lastModifiedBy>
  <cp:revision>3</cp:revision>
  <dcterms:created xsi:type="dcterms:W3CDTF">2024-11-04T07:59:20Z</dcterms:created>
  <dcterms:modified xsi:type="dcterms:W3CDTF">2024-11-04T08:45:08Z</dcterms:modified>
</cp:coreProperties>
</file>